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Spline Sans"/>
      <p:bold r:id="rId17"/>
    </p:embeddedFont>
    <p:embeddedFont>
      <p:font typeface="Barlow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i2IpF3rnSsuW3hB/XQJbpVurKl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Barlow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SplineSans-bold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Barlow-bold.fntdata"/><Relationship Id="rId6" Type="http://schemas.openxmlformats.org/officeDocument/2006/relationships/slide" Target="slides/slide2.xml"/><Relationship Id="rId18" Type="http://schemas.openxmlformats.org/officeDocument/2006/relationships/font" Target="fonts/Barlow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/>
          <p:nvPr/>
        </p:nvSpPr>
        <p:spPr>
          <a:xfrm>
            <a:off x="6367462" y="2622352"/>
            <a:ext cx="7381875" cy="1398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Zephyr Workshop - Sensor Subsystem</a:t>
            </a:r>
            <a:endParaRPr b="0" i="0" sz="4400" u="none" cap="none" strike="noStrike"/>
          </a:p>
        </p:txBody>
      </p:sp>
      <p:sp>
        <p:nvSpPr>
          <p:cNvPr id="66" name="Google Shape;66;p1"/>
          <p:cNvSpPr/>
          <p:nvPr/>
        </p:nvSpPr>
        <p:spPr>
          <a:xfrm>
            <a:off x="6367462" y="4398407"/>
            <a:ext cx="7381875" cy="1208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comprehensive introduction to Zephyr's sensor abstraction layer, featuring practical implementation with the TMP102 temperature sensor.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/>
          <p:nvPr/>
        </p:nvSpPr>
        <p:spPr>
          <a:xfrm>
            <a:off x="877848" y="690682"/>
            <a:ext cx="7308890" cy="557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500"/>
              <a:buFont typeface="Spline Sans"/>
              <a:buNone/>
            </a:pPr>
            <a:r>
              <a:rPr b="1" i="0" lang="en-US" sz="35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Sample Demo: Building and Testing</a:t>
            </a:r>
            <a:endParaRPr b="0" i="0" sz="3500" u="none" cap="none" strike="noStrike"/>
          </a:p>
        </p:txBody>
      </p:sp>
      <p:sp>
        <p:nvSpPr>
          <p:cNvPr id="210" name="Google Shape;210;p10"/>
          <p:cNvSpPr/>
          <p:nvPr/>
        </p:nvSpPr>
        <p:spPr>
          <a:xfrm>
            <a:off x="877848" y="1549003"/>
            <a:ext cx="200620" cy="1969056"/>
          </a:xfrm>
          <a:prstGeom prst="roundRect">
            <a:avLst>
              <a:gd fmla="val 150037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1279088" y="1749623"/>
            <a:ext cx="2229564" cy="27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Build the Sample</a:t>
            </a:r>
            <a:endParaRPr b="0" i="0" sz="1750" u="none" cap="none" strike="noStrike"/>
          </a:p>
        </p:txBody>
      </p:sp>
      <p:sp>
        <p:nvSpPr>
          <p:cNvPr id="212" name="Google Shape;212;p10"/>
          <p:cNvSpPr/>
          <p:nvPr/>
        </p:nvSpPr>
        <p:spPr>
          <a:xfrm>
            <a:off x="1279088" y="2148721"/>
            <a:ext cx="12473464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b="0" i="0" lang="en-US" sz="15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 the west build command to compile the sample for your target board:</a:t>
            </a:r>
            <a:endParaRPr b="0" i="0" sz="1550" u="none" cap="none" strike="noStrike"/>
          </a:p>
        </p:txBody>
      </p:sp>
      <p:sp>
        <p:nvSpPr>
          <p:cNvPr id="213" name="Google Shape;213;p10"/>
          <p:cNvSpPr/>
          <p:nvPr/>
        </p:nvSpPr>
        <p:spPr>
          <a:xfrm>
            <a:off x="1279088" y="2695456"/>
            <a:ext cx="12473464" cy="621983"/>
          </a:xfrm>
          <a:prstGeom prst="roundRect">
            <a:avLst>
              <a:gd fmla="val 48394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"/>
          <p:cNvSpPr/>
          <p:nvPr/>
        </p:nvSpPr>
        <p:spPr>
          <a:xfrm>
            <a:off x="1269087" y="2695456"/>
            <a:ext cx="12493466" cy="621983"/>
          </a:xfrm>
          <a:prstGeom prst="roundRect">
            <a:avLst>
              <a:gd fmla="val 4839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"/>
          <p:cNvSpPr/>
          <p:nvPr/>
        </p:nvSpPr>
        <p:spPr>
          <a:xfrm>
            <a:off x="1469708" y="2845951"/>
            <a:ext cx="12092226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Consolas"/>
              <a:buNone/>
            </a:pPr>
            <a:r>
              <a:rPr b="0" i="0" lang="en-US" sz="15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west build -p always -b nrf52dk/nrf52832 samples/sensor/tmp112</a:t>
            </a:r>
            <a:endParaRPr b="0" i="0" sz="1550" u="none" cap="none" strike="noStrike"/>
          </a:p>
        </p:txBody>
      </p:sp>
      <p:sp>
        <p:nvSpPr>
          <p:cNvPr id="216" name="Google Shape;216;p10"/>
          <p:cNvSpPr/>
          <p:nvPr/>
        </p:nvSpPr>
        <p:spPr>
          <a:xfrm>
            <a:off x="1178838" y="3668554"/>
            <a:ext cx="200620" cy="1203960"/>
          </a:xfrm>
          <a:prstGeom prst="roundRect">
            <a:avLst>
              <a:gd fmla="val 150037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"/>
          <p:cNvSpPr/>
          <p:nvPr/>
        </p:nvSpPr>
        <p:spPr>
          <a:xfrm>
            <a:off x="1580078" y="3869174"/>
            <a:ext cx="2229564" cy="27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Connect Hardware</a:t>
            </a:r>
            <a:endParaRPr b="0" i="0" sz="1750" u="none" cap="none" strike="noStrike"/>
          </a:p>
        </p:txBody>
      </p:sp>
      <p:sp>
        <p:nvSpPr>
          <p:cNvPr id="218" name="Google Shape;218;p10"/>
          <p:cNvSpPr/>
          <p:nvPr/>
        </p:nvSpPr>
        <p:spPr>
          <a:xfrm>
            <a:off x="1580078" y="4268272"/>
            <a:ext cx="12172474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b="0" i="0" lang="en-US" sz="15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Wire the TMP102 sensor to the development board according to the pinout documentation. </a:t>
            </a:r>
            <a:endParaRPr b="0" i="0" sz="1550" u="none" cap="none" strike="noStrike"/>
          </a:p>
        </p:txBody>
      </p:sp>
      <p:sp>
        <p:nvSpPr>
          <p:cNvPr id="219" name="Google Shape;219;p10"/>
          <p:cNvSpPr/>
          <p:nvPr/>
        </p:nvSpPr>
        <p:spPr>
          <a:xfrm>
            <a:off x="1479828" y="5023009"/>
            <a:ext cx="200620" cy="2515791"/>
          </a:xfrm>
          <a:prstGeom prst="roundRect">
            <a:avLst>
              <a:gd fmla="val 150037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"/>
          <p:cNvSpPr/>
          <p:nvPr/>
        </p:nvSpPr>
        <p:spPr>
          <a:xfrm>
            <a:off x="1881068" y="5223629"/>
            <a:ext cx="2229564" cy="27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Flash and Test</a:t>
            </a:r>
            <a:endParaRPr b="0" i="0" sz="1750" u="none" cap="none" strike="noStrike"/>
          </a:p>
        </p:txBody>
      </p:sp>
      <p:sp>
        <p:nvSpPr>
          <p:cNvPr id="221" name="Google Shape;221;p10"/>
          <p:cNvSpPr/>
          <p:nvPr/>
        </p:nvSpPr>
        <p:spPr>
          <a:xfrm>
            <a:off x="1881068" y="5622727"/>
            <a:ext cx="11871484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b="0" i="0" lang="en-US" sz="15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Upload the firmware and verify operation:</a:t>
            </a:r>
            <a:endParaRPr b="0" i="0" sz="1550" u="none" cap="none" strike="noStrike"/>
          </a:p>
        </p:txBody>
      </p:sp>
      <p:sp>
        <p:nvSpPr>
          <p:cNvPr id="222" name="Google Shape;222;p10"/>
          <p:cNvSpPr/>
          <p:nvPr/>
        </p:nvSpPr>
        <p:spPr>
          <a:xfrm>
            <a:off x="1881068" y="6169462"/>
            <a:ext cx="11871484" cy="621983"/>
          </a:xfrm>
          <a:prstGeom prst="roundRect">
            <a:avLst>
              <a:gd fmla="val 48394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"/>
          <p:cNvSpPr/>
          <p:nvPr/>
        </p:nvSpPr>
        <p:spPr>
          <a:xfrm>
            <a:off x="1871067" y="6169462"/>
            <a:ext cx="11891486" cy="621983"/>
          </a:xfrm>
          <a:prstGeom prst="roundRect">
            <a:avLst>
              <a:gd fmla="val 4839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0"/>
          <p:cNvSpPr/>
          <p:nvPr/>
        </p:nvSpPr>
        <p:spPr>
          <a:xfrm>
            <a:off x="2071688" y="6319957"/>
            <a:ext cx="11490246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Consolas"/>
              <a:buNone/>
            </a:pPr>
            <a:r>
              <a:rPr b="0" i="0" lang="en-US" sz="15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west flash</a:t>
            </a:r>
            <a:endParaRPr b="0" i="0" sz="1550" u="none" cap="none" strike="noStrike"/>
          </a:p>
        </p:txBody>
      </p:sp>
      <p:sp>
        <p:nvSpPr>
          <p:cNvPr id="225" name="Google Shape;225;p10"/>
          <p:cNvSpPr/>
          <p:nvPr/>
        </p:nvSpPr>
        <p:spPr>
          <a:xfrm>
            <a:off x="1881068" y="7017187"/>
            <a:ext cx="11871484" cy="320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b="0" i="0" lang="en-US" sz="15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Monitor the serial output to confirm temperature readings.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/>
          <p:nvPr/>
        </p:nvSpPr>
        <p:spPr>
          <a:xfrm>
            <a:off x="881063" y="1687949"/>
            <a:ext cx="559474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Shell Integration</a:t>
            </a:r>
            <a:endParaRPr b="0" i="0" sz="4400" u="none" cap="none" strike="noStrike"/>
          </a:p>
        </p:txBody>
      </p:sp>
      <p:sp>
        <p:nvSpPr>
          <p:cNvPr id="232" name="Google Shape;232;p11"/>
          <p:cNvSpPr/>
          <p:nvPr/>
        </p:nvSpPr>
        <p:spPr>
          <a:xfrm>
            <a:off x="881063" y="2890718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Zephyr allows registering CLI commands via shell subsystem</a:t>
            </a:r>
            <a:endParaRPr b="0" i="0" sz="1950" u="none" cap="none" strike="noStrike"/>
          </a:p>
        </p:txBody>
      </p:sp>
      <p:sp>
        <p:nvSpPr>
          <p:cNvPr id="233" name="Google Shape;233;p11"/>
          <p:cNvSpPr/>
          <p:nvPr/>
        </p:nvSpPr>
        <p:spPr>
          <a:xfrm>
            <a:off x="881063" y="3381732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comment out the do_main function</a:t>
            </a:r>
            <a:endParaRPr b="0" i="0" sz="1950" u="none" cap="none" strike="noStrike"/>
          </a:p>
        </p:txBody>
      </p:sp>
      <p:sp>
        <p:nvSpPr>
          <p:cNvPr id="234" name="Google Shape;234;p11"/>
          <p:cNvSpPr/>
          <p:nvPr/>
        </p:nvSpPr>
        <p:spPr>
          <a:xfrm>
            <a:off x="881063" y="3872746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add to prj.conf</a:t>
            </a:r>
            <a:endParaRPr b="0" i="0" sz="1950" u="none" cap="none" strike="noStrike"/>
          </a:p>
        </p:txBody>
      </p:sp>
      <p:sp>
        <p:nvSpPr>
          <p:cNvPr id="235" name="Google Shape;235;p11"/>
          <p:cNvSpPr/>
          <p:nvPr/>
        </p:nvSpPr>
        <p:spPr>
          <a:xfrm>
            <a:off x="881063" y="4558784"/>
            <a:ext cx="12868275" cy="80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       CONFIG_SHELL=y	CONFIG_SENSOR_SHELL=y</a:t>
            </a:r>
            <a:endParaRPr b="0" i="0" sz="1950" u="none" cap="none" strike="noStrike"/>
          </a:p>
        </p:txBody>
      </p:sp>
      <p:sp>
        <p:nvSpPr>
          <p:cNvPr id="236" name="Google Shape;236;p11"/>
          <p:cNvSpPr/>
          <p:nvPr/>
        </p:nvSpPr>
        <p:spPr>
          <a:xfrm>
            <a:off x="881063" y="5647730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rebuild and flash</a:t>
            </a:r>
            <a:endParaRPr b="0" i="0" sz="1950" u="none" cap="none" strike="noStrike"/>
          </a:p>
        </p:txBody>
      </p:sp>
      <p:sp>
        <p:nvSpPr>
          <p:cNvPr id="237" name="Google Shape;237;p11"/>
          <p:cNvSpPr/>
          <p:nvPr/>
        </p:nvSpPr>
        <p:spPr>
          <a:xfrm>
            <a:off x="881063" y="6138743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run ‘sensor get tmp112@48 ambient_temp’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/>
          <p:nvPr/>
        </p:nvSpPr>
        <p:spPr>
          <a:xfrm>
            <a:off x="881063" y="3066455"/>
            <a:ext cx="559474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zephyr abstraction</a:t>
            </a:r>
            <a:endParaRPr b="0" i="0" sz="4400" u="none" cap="none" strike="noStrike"/>
          </a:p>
        </p:txBody>
      </p:sp>
      <p:sp>
        <p:nvSpPr>
          <p:cNvPr id="244" name="Google Shape;244;p12"/>
          <p:cNvSpPr/>
          <p:nvPr/>
        </p:nvSpPr>
        <p:spPr>
          <a:xfrm>
            <a:off x="881063" y="4269224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change zephyr board to nrf52833/40 or stm32wl</a:t>
            </a:r>
            <a:endParaRPr b="0" i="0" sz="1950" u="none" cap="none" strike="noStrike"/>
          </a:p>
        </p:txBody>
      </p:sp>
      <p:sp>
        <p:nvSpPr>
          <p:cNvPr id="245" name="Google Shape;245;p12"/>
          <p:cNvSpPr/>
          <p:nvPr/>
        </p:nvSpPr>
        <p:spPr>
          <a:xfrm>
            <a:off x="881063" y="4760238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rebuild and run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/>
          <p:nvPr/>
        </p:nvSpPr>
        <p:spPr>
          <a:xfrm>
            <a:off x="834747" y="655915"/>
            <a:ext cx="5043607" cy="43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700"/>
              <a:buFont typeface="Spline Sans"/>
              <a:buNone/>
            </a:pPr>
            <a:r>
              <a:rPr b="1" i="0" lang="en-US" sz="27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the Sensor Subsystem?</a:t>
            </a:r>
            <a:endParaRPr b="0" i="0" sz="27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834747" y="1458516"/>
            <a:ext cx="6291382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2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Sensor Subsystem in Zephyr RTOS provides:</a:t>
            </a:r>
            <a:endParaRPr b="0" i="0" sz="20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834747" y="2109430"/>
            <a:ext cx="348600" cy="348600"/>
          </a:xfrm>
          <a:prstGeom prst="roundRect">
            <a:avLst>
              <a:gd fmla="val 66685" name="adj"/>
            </a:avLst>
          </a:prstGeom>
          <a:solidFill>
            <a:srgbClr val="0A081B"/>
          </a:solidFill>
          <a:ln cap="flat" cmpd="sng" w="1522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1338501" y="2159794"/>
            <a:ext cx="5787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2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generic interface to interact with various sensor hardware regardless of manufacturer</a:t>
            </a:r>
            <a:endParaRPr b="0" i="0" sz="200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834747" y="3346847"/>
            <a:ext cx="348600" cy="348600"/>
          </a:xfrm>
          <a:prstGeom prst="roundRect">
            <a:avLst>
              <a:gd fmla="val 66685" name="adj"/>
            </a:avLst>
          </a:prstGeom>
          <a:solidFill>
            <a:srgbClr val="0A081B"/>
          </a:solidFill>
          <a:ln cap="flat" cmpd="sng" w="1522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1338501" y="3321010"/>
            <a:ext cx="57876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2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Portable application code that works across different sensor implementations</a:t>
            </a:r>
            <a:endParaRPr b="0" i="0" sz="200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834747" y="4539020"/>
            <a:ext cx="348600" cy="348600"/>
          </a:xfrm>
          <a:prstGeom prst="roundRect">
            <a:avLst>
              <a:gd fmla="val 66685" name="adj"/>
            </a:avLst>
          </a:prstGeom>
          <a:solidFill>
            <a:srgbClr val="0A081B"/>
          </a:solidFill>
          <a:ln cap="flat" cmpd="sng" w="1522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1338501" y="4589383"/>
            <a:ext cx="57876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2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Unified API for accelerometers, gyroscopes, temperature sensors, and many more</a:t>
            </a:r>
            <a:endParaRPr b="0" i="0" sz="2000" u="none" cap="none" strike="noStrike"/>
          </a:p>
        </p:txBody>
      </p:sp>
      <p:pic>
        <p:nvPicPr>
          <p:cNvPr descr="preencoded.png" id="80" name="Google Shape;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891" y="1569601"/>
            <a:ext cx="6291382" cy="629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/>
          <p:nvPr/>
        </p:nvSpPr>
        <p:spPr>
          <a:xfrm>
            <a:off x="881063" y="1358979"/>
            <a:ext cx="6604635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Why Abstraction Matters</a:t>
            </a:r>
            <a:endParaRPr b="0" i="0" sz="4400" u="none" cap="none" strike="noStrike"/>
          </a:p>
        </p:txBody>
      </p:sp>
      <p:pic>
        <p:nvPicPr>
          <p:cNvPr descr="preencoded.png" id="87" name="Google Shape;8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63" y="2561749"/>
            <a:ext cx="4289346" cy="100703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1132761" y="3820478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Vendor-Agnostic</a:t>
            </a:r>
            <a:endParaRPr b="0" i="0" sz="2200" u="none" cap="none" strike="noStrike"/>
          </a:p>
        </p:txBody>
      </p:sp>
      <p:sp>
        <p:nvSpPr>
          <p:cNvPr id="89" name="Google Shape;89;p3"/>
          <p:cNvSpPr/>
          <p:nvPr/>
        </p:nvSpPr>
        <p:spPr>
          <a:xfrm>
            <a:off x="1132761" y="4321135"/>
            <a:ext cx="3785949" cy="1208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Switch between sensor hardware without rewriting application logic, enabling easy hardware upgrades</a:t>
            </a:r>
            <a:endParaRPr b="0" i="0" sz="1950" u="none" cap="none" strike="noStrike"/>
          </a:p>
        </p:txBody>
      </p:sp>
      <p:pic>
        <p:nvPicPr>
          <p:cNvPr descr="preencoded.png" id="90" name="Google Shape;9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0408" y="2561749"/>
            <a:ext cx="4289465" cy="100703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/>
          <p:nvPr/>
        </p:nvSpPr>
        <p:spPr>
          <a:xfrm>
            <a:off x="5422098" y="3820475"/>
            <a:ext cx="3859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Simplified Architecture</a:t>
            </a:r>
            <a:endParaRPr b="0" i="0" sz="2200" u="none" cap="none" strike="noStrike"/>
          </a:p>
        </p:txBody>
      </p:sp>
      <p:sp>
        <p:nvSpPr>
          <p:cNvPr id="92" name="Google Shape;92;p3"/>
          <p:cNvSpPr/>
          <p:nvPr/>
        </p:nvSpPr>
        <p:spPr>
          <a:xfrm>
            <a:off x="5422106" y="4321135"/>
            <a:ext cx="3786068" cy="1208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Reduces complexity in the application layer by hiding implementation details</a:t>
            </a:r>
            <a:endParaRPr b="0" i="0" sz="1950" u="none" cap="none" strike="noStrike"/>
          </a:p>
        </p:txBody>
      </p:sp>
      <p:pic>
        <p:nvPicPr>
          <p:cNvPr descr="preencoded.png" id="93" name="Google Shape;9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9873" y="2561749"/>
            <a:ext cx="4289346" cy="100703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9711571" y="3820478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Consistent Pattern</a:t>
            </a:r>
            <a:endParaRPr b="0" i="0" sz="2200" u="none" cap="none" strike="noStrike"/>
          </a:p>
        </p:txBody>
      </p:sp>
      <p:sp>
        <p:nvSpPr>
          <p:cNvPr id="95" name="Google Shape;95;p3"/>
          <p:cNvSpPr/>
          <p:nvPr/>
        </p:nvSpPr>
        <p:spPr>
          <a:xfrm>
            <a:off x="9711571" y="4321135"/>
            <a:ext cx="3785949" cy="80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Universal workflow: fetch → get channel → process data</a:t>
            </a:r>
            <a:endParaRPr b="0" i="0" sz="1950" u="none" cap="none" strike="noStrike"/>
          </a:p>
        </p:txBody>
      </p:sp>
      <p:sp>
        <p:nvSpPr>
          <p:cNvPr id="96" name="Google Shape;96;p3"/>
          <p:cNvSpPr/>
          <p:nvPr/>
        </p:nvSpPr>
        <p:spPr>
          <a:xfrm>
            <a:off x="881063" y="6064687"/>
            <a:ext cx="12868275" cy="80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abstraction is particularly valuable in embedded systems where hardware configurations change frequently during development.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/>
          <p:nvPr/>
        </p:nvSpPr>
        <p:spPr>
          <a:xfrm>
            <a:off x="834747" y="655915"/>
            <a:ext cx="4437102" cy="43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700"/>
              <a:buFont typeface="Spline Sans"/>
              <a:buNone/>
            </a:pPr>
            <a:r>
              <a:rPr b="1" i="0" lang="en-US" sz="27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Sensor Driver API Overview</a:t>
            </a:r>
            <a:endParaRPr b="0" i="0" sz="2700" u="none" cap="none" strike="noStrike"/>
          </a:p>
        </p:txBody>
      </p:sp>
      <p:pic>
        <p:nvPicPr>
          <p:cNvPr descr="preencoded.png" id="103" name="Google Shape;1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747" y="1493401"/>
            <a:ext cx="387548" cy="3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/>
          <p:nvPr/>
        </p:nvSpPr>
        <p:spPr>
          <a:xfrm>
            <a:off x="1416001" y="1585425"/>
            <a:ext cx="302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sensor_sample_fetch()</a:t>
            </a:r>
            <a:endParaRPr b="0" i="0" sz="22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1416010" y="1955721"/>
            <a:ext cx="5710118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2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Initiates a sensor reading operation, gathering fresh data from the hardware</a:t>
            </a:r>
            <a:endParaRPr b="0" i="0" sz="2000" u="none" cap="none" strike="noStrike"/>
          </a:p>
        </p:txBody>
      </p:sp>
      <p:pic>
        <p:nvPicPr>
          <p:cNvPr descr="preencoded.png" id="106" name="Google Shape;10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747" y="2972276"/>
            <a:ext cx="387548" cy="3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1415992" y="3064300"/>
            <a:ext cx="31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sensor_channel_get()</a:t>
            </a:r>
            <a:endParaRPr b="0" i="0" sz="22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1416010" y="3434596"/>
            <a:ext cx="5710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2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Retrieves specific channel values from the most recent fetch operation</a:t>
            </a:r>
            <a:endParaRPr b="0" i="0" sz="2000" u="none" cap="none" strike="noStrike"/>
          </a:p>
        </p:txBody>
      </p:sp>
      <p:pic>
        <p:nvPicPr>
          <p:cNvPr descr="preencoded.png" id="109" name="Google Shape;10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747" y="4679752"/>
            <a:ext cx="387548" cy="3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1415988" y="4771775"/>
            <a:ext cx="3704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sensor_attr_set()</a:t>
            </a:r>
            <a:endParaRPr b="0" i="0" sz="22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1416010" y="5142071"/>
            <a:ext cx="5710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2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Optional: Configure sensor attributes like scale, frequency, and sensitivity</a:t>
            </a:r>
            <a:endParaRPr b="0" i="0" sz="2000" u="none" cap="none" strike="noStrike"/>
          </a:p>
        </p:txBody>
      </p:sp>
      <p:pic>
        <p:nvPicPr>
          <p:cNvPr descr="preencoded.png" id="112" name="Google Shape;11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4747" y="6311027"/>
            <a:ext cx="387548" cy="3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/>
          <p:nvPr/>
        </p:nvSpPr>
        <p:spPr>
          <a:xfrm>
            <a:off x="1415992" y="6403050"/>
            <a:ext cx="3026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sensor_trigger_set()</a:t>
            </a:r>
            <a:endParaRPr b="0" i="0" sz="22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1416010" y="6773347"/>
            <a:ext cx="57102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2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Registers interrupt handlers or polling callbacks for sensor events</a:t>
            </a:r>
            <a:endParaRPr b="0" i="0" sz="2000" u="none" cap="none" strike="noStrike"/>
          </a:p>
        </p:txBody>
      </p:sp>
      <p:pic>
        <p:nvPicPr>
          <p:cNvPr descr="preencoded.png" id="115" name="Google Shape;11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1891" y="1493401"/>
            <a:ext cx="6291382" cy="629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>
            <a:off x="873085" y="686991"/>
            <a:ext cx="6330315" cy="69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50"/>
              <a:buFont typeface="Spline Sans"/>
              <a:buNone/>
            </a:pPr>
            <a:r>
              <a:rPr b="1" i="0" lang="en-US" sz="43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Zephyr Sensor Channels</a:t>
            </a:r>
            <a:endParaRPr b="0" i="0" sz="435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873085" y="1878806"/>
            <a:ext cx="12884229" cy="399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Zephyr defines standard channel types that represent different sensor measurements:</a:t>
            </a:r>
            <a:endParaRPr b="0" i="0" sz="195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873085" y="2558534"/>
            <a:ext cx="4128373" cy="2200632"/>
          </a:xfrm>
          <a:prstGeom prst="roundRect">
            <a:avLst>
              <a:gd fmla="val 17003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1153001" y="2838450"/>
            <a:ext cx="3568541" cy="692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SENSOR_CHAN_ACCEL_XYZ</a:t>
            </a:r>
            <a:endParaRPr b="0" i="0" sz="21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1153001" y="3681055"/>
            <a:ext cx="3568541" cy="798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3-axis acceleration data, typically in m/s²</a:t>
            </a:r>
            <a:endParaRPr b="0" i="0" sz="195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5250894" y="2558534"/>
            <a:ext cx="4128492" cy="2200632"/>
          </a:xfrm>
          <a:prstGeom prst="roundRect">
            <a:avLst>
              <a:gd fmla="val 17003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"/>
          <p:cNvSpPr/>
          <p:nvPr/>
        </p:nvSpPr>
        <p:spPr>
          <a:xfrm>
            <a:off x="5530810" y="2838450"/>
            <a:ext cx="3470910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SENSOR_CHAN_GYRO_XYZ</a:t>
            </a:r>
            <a:endParaRPr b="0" i="0" sz="2150" u="none" cap="none" strike="noStrike"/>
          </a:p>
        </p:txBody>
      </p:sp>
      <p:sp>
        <p:nvSpPr>
          <p:cNvPr id="128" name="Google Shape;128;p5"/>
          <p:cNvSpPr/>
          <p:nvPr/>
        </p:nvSpPr>
        <p:spPr>
          <a:xfrm>
            <a:off x="5530810" y="3334583"/>
            <a:ext cx="3568660" cy="798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3-axis angular velocity, typically in rad/s</a:t>
            </a:r>
            <a:endParaRPr b="0" i="0" sz="195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9628823" y="2558534"/>
            <a:ext cx="4128492" cy="2200632"/>
          </a:xfrm>
          <a:prstGeom prst="roundRect">
            <a:avLst>
              <a:gd fmla="val 17003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9908738" y="2838450"/>
            <a:ext cx="2811899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SENSOR_CHAN_TEMP</a:t>
            </a:r>
            <a:endParaRPr b="0" i="0" sz="2150" u="none" cap="none" strike="noStrike"/>
          </a:p>
        </p:txBody>
      </p:sp>
      <p:sp>
        <p:nvSpPr>
          <p:cNvPr id="131" name="Google Shape;131;p5"/>
          <p:cNvSpPr/>
          <p:nvPr/>
        </p:nvSpPr>
        <p:spPr>
          <a:xfrm>
            <a:off x="9908738" y="3334583"/>
            <a:ext cx="3568660" cy="798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Temperature readings in degrees Celsius</a:t>
            </a:r>
            <a:endParaRPr b="0" i="0" sz="195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873085" y="5008602"/>
            <a:ext cx="6317337" cy="1455063"/>
          </a:xfrm>
          <a:prstGeom prst="roundRect">
            <a:avLst>
              <a:gd fmla="val 25716" name="adj"/>
            </a:avLst>
          </a:prstGeom>
          <a:solidFill>
            <a:srgbClr val="0A081B"/>
          </a:solidFill>
          <a:ln cap="flat" cmpd="sng" w="30475">
            <a:solidFill>
              <a:srgbClr val="091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1153001" y="5288518"/>
            <a:ext cx="2847618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SENSOR_CHAN_LIGHT</a:t>
            </a:r>
            <a:endParaRPr b="0" i="0" sz="215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1153001" y="5784652"/>
            <a:ext cx="5757505" cy="399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Ambient light levels, often in lux</a:t>
            </a:r>
            <a:endParaRPr b="0" i="0" sz="195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7439858" y="5008602"/>
            <a:ext cx="6317456" cy="1455063"/>
          </a:xfrm>
          <a:prstGeom prst="roundRect">
            <a:avLst>
              <a:gd fmla="val 25716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7719774" y="5288518"/>
            <a:ext cx="2928580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SENSOR_CHAN_PRESS</a:t>
            </a:r>
            <a:endParaRPr b="0" i="0" sz="2150" u="none" cap="none" strike="noStrike"/>
          </a:p>
        </p:txBody>
      </p:sp>
      <p:sp>
        <p:nvSpPr>
          <p:cNvPr id="137" name="Google Shape;137;p5"/>
          <p:cNvSpPr/>
          <p:nvPr/>
        </p:nvSpPr>
        <p:spPr>
          <a:xfrm>
            <a:off x="7719774" y="5784652"/>
            <a:ext cx="5757624" cy="399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Atmospheric pressure, typically in kilopascals</a:t>
            </a:r>
            <a:endParaRPr b="0" i="0" sz="1950" u="none" cap="none" strike="noStrike"/>
          </a:p>
        </p:txBody>
      </p:sp>
      <p:sp>
        <p:nvSpPr>
          <p:cNvPr id="138" name="Google Shape;138;p5"/>
          <p:cNvSpPr/>
          <p:nvPr/>
        </p:nvSpPr>
        <p:spPr>
          <a:xfrm>
            <a:off x="873085" y="6744295"/>
            <a:ext cx="12884229" cy="798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Each channel type corresponds to a specific type of physical measurement that can be retrieved from compatible sensors.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/>
        </p:nvSpPr>
        <p:spPr>
          <a:xfrm>
            <a:off x="725091" y="569714"/>
            <a:ext cx="2992517" cy="373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350"/>
              <a:buFont typeface="Spline Sans"/>
              <a:buNone/>
            </a:pPr>
            <a:r>
              <a:rPr b="1" i="0" lang="en-US" sz="23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Sensor Value Struct</a:t>
            </a:r>
            <a:endParaRPr b="0" i="0" sz="235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725091" y="1297067"/>
            <a:ext cx="6425922" cy="1063466"/>
          </a:xfrm>
          <a:prstGeom prst="roundRect">
            <a:avLst>
              <a:gd fmla="val 18994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718500" y="1290074"/>
            <a:ext cx="6439200" cy="1755300"/>
          </a:xfrm>
          <a:prstGeom prst="roundRect">
            <a:avLst>
              <a:gd fmla="val 1899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853083" y="1398032"/>
            <a:ext cx="6169938" cy="861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Consolas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struct sensor_value {    </a:t>
            </a:r>
            <a:endParaRPr b="0" i="0" sz="18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Consolas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int val1;  /* integer </a:t>
            </a:r>
            <a:r>
              <a:rPr lang="en-US" sz="1800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part */</a:t>
            </a:r>
            <a:endParaRPr b="0" i="0" sz="18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Consolas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int val2;  /* fractional part in micro units */</a:t>
            </a:r>
            <a:endParaRPr b="0" i="0" sz="18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Consolas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 i="0" sz="1800" u="none" cap="none" strike="noStrike"/>
          </a:p>
        </p:txBody>
      </p:sp>
      <p:sp>
        <p:nvSpPr>
          <p:cNvPr id="148" name="Google Shape;148;p6"/>
          <p:cNvSpPr/>
          <p:nvPr/>
        </p:nvSpPr>
        <p:spPr>
          <a:xfrm>
            <a:off x="725091" y="3197781"/>
            <a:ext cx="642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For example, to represent 20.500000°C:</a:t>
            </a:r>
            <a:endParaRPr b="0" i="0" sz="180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725054" y="3640826"/>
            <a:ext cx="642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0525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val1 = 20 (integer part)</a:t>
            </a:r>
            <a:endParaRPr b="0" i="0" sz="1800" u="none" cap="none" strike="noStrike"/>
          </a:p>
        </p:txBody>
      </p:sp>
      <p:sp>
        <p:nvSpPr>
          <p:cNvPr id="150" name="Google Shape;150;p6"/>
          <p:cNvSpPr/>
          <p:nvPr/>
        </p:nvSpPr>
        <p:spPr>
          <a:xfrm>
            <a:off x="725091" y="4177665"/>
            <a:ext cx="642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0525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val2 = 500000 (fractional part)</a:t>
            </a:r>
            <a:endParaRPr b="0" i="0" sz="1800" u="none" cap="none" strike="noStrike"/>
          </a:p>
        </p:txBody>
      </p:sp>
      <p:sp>
        <p:nvSpPr>
          <p:cNvPr id="151" name="Google Shape;151;p6"/>
          <p:cNvSpPr/>
          <p:nvPr/>
        </p:nvSpPr>
        <p:spPr>
          <a:xfrm>
            <a:off x="725091" y="4742736"/>
            <a:ext cx="642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Barlow"/>
              <a:buNone/>
            </a:pPr>
            <a:r>
              <a:rPr b="0" i="0" lang="en-US" sz="10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Typical usage in code:</a:t>
            </a:r>
            <a:endParaRPr b="0" i="0" sz="1050" u="none" cap="none" strike="noStrike"/>
          </a:p>
        </p:txBody>
      </p:sp>
      <p:sp>
        <p:nvSpPr>
          <p:cNvPr id="152" name="Google Shape;152;p6"/>
          <p:cNvSpPr/>
          <p:nvPr/>
        </p:nvSpPr>
        <p:spPr>
          <a:xfrm>
            <a:off x="725091" y="4652367"/>
            <a:ext cx="6426000" cy="417300"/>
          </a:xfrm>
          <a:prstGeom prst="roundRect">
            <a:avLst>
              <a:gd fmla="val 48404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"/>
          <p:cNvSpPr/>
          <p:nvPr/>
        </p:nvSpPr>
        <p:spPr>
          <a:xfrm>
            <a:off x="718423" y="4652367"/>
            <a:ext cx="6439200" cy="417300"/>
          </a:xfrm>
          <a:prstGeom prst="roundRect">
            <a:avLst>
              <a:gd fmla="val 4840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>
            <a:off x="853083" y="4753332"/>
            <a:ext cx="616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Consolas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printf("%d.%06d", val.val1, val.val2);</a:t>
            </a:r>
            <a:endParaRPr b="0" i="0" sz="1800" u="none" cap="none" strike="noStrike"/>
          </a:p>
        </p:txBody>
      </p:sp>
      <p:pic>
        <p:nvPicPr>
          <p:cNvPr descr="preencoded.png"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7007" y="1373267"/>
            <a:ext cx="6425923" cy="64259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/>
          <p:nvPr/>
        </p:nvSpPr>
        <p:spPr>
          <a:xfrm>
            <a:off x="7487007" y="7874437"/>
            <a:ext cx="6425922" cy="4307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050"/>
              <a:buFont typeface="Barlow"/>
              <a:buNone/>
            </a:pPr>
            <a:r>
              <a:rPr b="0" i="0" lang="en-US" sz="10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representation allows for precise readings while avoiding floating-point operations, which can be expensive on embedded systems.</a:t>
            </a:r>
            <a:endParaRPr b="0" i="0" sz="10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830947" y="644240"/>
            <a:ext cx="6053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700"/>
              <a:buFont typeface="Spline Sans"/>
              <a:buNone/>
            </a:pPr>
            <a:r>
              <a:rPr b="1" i="0" lang="en-US" sz="27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TMP112 Implementation of Sensor API</a:t>
            </a:r>
            <a:endParaRPr b="0" i="0" sz="270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830947" y="1446841"/>
            <a:ext cx="6291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Barlow"/>
              <a:buNone/>
            </a:pPr>
            <a:r>
              <a:rPr b="0" i="0" lang="en-US" sz="20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TMP112 temperature sensor demonstrates how to implement the Zephyr sensor API:</a:t>
            </a:r>
            <a:endParaRPr b="0" i="0" sz="2000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830947" y="2587340"/>
            <a:ext cx="6291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Extends the generic sensor driver interface</a:t>
            </a:r>
            <a:endParaRPr b="0" i="0" sz="1800" u="none" cap="none" strike="noStrike"/>
          </a:p>
        </p:txBody>
      </p:sp>
      <p:sp>
        <p:nvSpPr>
          <p:cNvPr id="165" name="Google Shape;165;p7"/>
          <p:cNvSpPr/>
          <p:nvPr/>
        </p:nvSpPr>
        <p:spPr>
          <a:xfrm>
            <a:off x="830935" y="3221315"/>
            <a:ext cx="6291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Implements required callbacks for initialization</a:t>
            </a:r>
            <a:endParaRPr sz="18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830935" y="3585515"/>
            <a:ext cx="6291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Provides</a:t>
            </a:r>
            <a:r>
              <a:rPr lang="en-US" sz="12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channel-specific data retrieval</a:t>
            </a:r>
            <a:endParaRPr sz="18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830935" y="3949727"/>
            <a:ext cx="6291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Char char="•"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Translates raw sensor values to standard format</a:t>
            </a:r>
            <a:endParaRPr sz="18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830972" y="4399176"/>
            <a:ext cx="6291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Key files to examine:</a:t>
            </a:r>
            <a:endParaRPr sz="18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830935" y="4848649"/>
            <a:ext cx="6291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Char char="•"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include/zephyr/drivers/sensor.h - API definition</a:t>
            </a:r>
            <a:endParaRPr sz="18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830935" y="5212861"/>
            <a:ext cx="6291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Char char="•"/>
            </a:pPr>
            <a:r>
              <a:rPr lang="en-US" sz="180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drivers/sensor/tmp112/tmp112.c - Implementation example</a:t>
            </a:r>
            <a:endParaRPr sz="1800">
              <a:solidFill>
                <a:srgbClr val="E0E4E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descr="preencoded.png" id="171" name="Google Shape;1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8091" y="1481726"/>
            <a:ext cx="6291382" cy="629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/>
          <p:nvPr/>
        </p:nvSpPr>
        <p:spPr>
          <a:xfrm>
            <a:off x="881063" y="2070973"/>
            <a:ext cx="840521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Required in DeviceTree?</a:t>
            </a:r>
            <a:endParaRPr b="0" i="0" sz="440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881063" y="3273743"/>
            <a:ext cx="566380" cy="566380"/>
          </a:xfrm>
          <a:prstGeom prst="roundRect">
            <a:avLst>
              <a:gd fmla="val 66678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996375" y="3347085"/>
            <a:ext cx="335637" cy="419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600"/>
              <a:buFont typeface="Spline Sans"/>
              <a:buNone/>
            </a:pPr>
            <a:r>
              <a:rPr b="1" i="0" lang="en-US" sz="26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2600" u="none" cap="none" strike="noStrike"/>
          </a:p>
        </p:txBody>
      </p:sp>
      <p:sp>
        <p:nvSpPr>
          <p:cNvPr id="180" name="Google Shape;180;p8"/>
          <p:cNvSpPr/>
          <p:nvPr/>
        </p:nvSpPr>
        <p:spPr>
          <a:xfrm>
            <a:off x="1699141" y="3360182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Sensor Description</a:t>
            </a:r>
            <a:endParaRPr b="0" i="0" sz="2200" u="none" cap="none" strike="noStrike"/>
          </a:p>
        </p:txBody>
      </p:sp>
      <p:sp>
        <p:nvSpPr>
          <p:cNvPr id="181" name="Google Shape;181;p8"/>
          <p:cNvSpPr/>
          <p:nvPr/>
        </p:nvSpPr>
        <p:spPr>
          <a:xfrm>
            <a:off x="1699141" y="3860840"/>
            <a:ext cx="3261479" cy="1611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Sensor must be properly described in the board's .dts file or in an application-specific overlay file</a:t>
            </a:r>
            <a:endParaRPr b="0" i="0" sz="1950" u="none" cap="none" strike="noStrike"/>
          </a:p>
        </p:txBody>
      </p:sp>
      <p:sp>
        <p:nvSpPr>
          <p:cNvPr id="182" name="Google Shape;182;p8"/>
          <p:cNvSpPr/>
          <p:nvPr/>
        </p:nvSpPr>
        <p:spPr>
          <a:xfrm>
            <a:off x="5275302" y="3273743"/>
            <a:ext cx="566380" cy="566380"/>
          </a:xfrm>
          <a:prstGeom prst="roundRect">
            <a:avLst>
              <a:gd fmla="val 66678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5390614" y="3347085"/>
            <a:ext cx="335637" cy="419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600"/>
              <a:buFont typeface="Spline Sans"/>
              <a:buNone/>
            </a:pPr>
            <a:r>
              <a:rPr b="1" i="0" lang="en-US" sz="26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2600" u="none" cap="none" strike="noStrike"/>
          </a:p>
        </p:txBody>
      </p:sp>
      <p:sp>
        <p:nvSpPr>
          <p:cNvPr id="184" name="Google Shape;184;p8"/>
          <p:cNvSpPr/>
          <p:nvPr/>
        </p:nvSpPr>
        <p:spPr>
          <a:xfrm>
            <a:off x="6093381" y="3360182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Bus Connection</a:t>
            </a:r>
            <a:endParaRPr b="0" i="0" sz="2200" u="none" cap="none" strike="noStrike"/>
          </a:p>
        </p:txBody>
      </p:sp>
      <p:sp>
        <p:nvSpPr>
          <p:cNvPr id="185" name="Google Shape;185;p8"/>
          <p:cNvSpPr/>
          <p:nvPr/>
        </p:nvSpPr>
        <p:spPr>
          <a:xfrm>
            <a:off x="6093381" y="3860840"/>
            <a:ext cx="3261598" cy="1208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Specify the connection method (typically I2C or SPI) with correct bus parameters</a:t>
            </a:r>
            <a:endParaRPr b="0" i="0" sz="1950" u="none" cap="none" strike="noStrike"/>
          </a:p>
        </p:txBody>
      </p:sp>
      <p:sp>
        <p:nvSpPr>
          <p:cNvPr id="186" name="Google Shape;186;p8"/>
          <p:cNvSpPr/>
          <p:nvPr/>
        </p:nvSpPr>
        <p:spPr>
          <a:xfrm>
            <a:off x="9669661" y="3273743"/>
            <a:ext cx="566380" cy="566380"/>
          </a:xfrm>
          <a:prstGeom prst="roundRect">
            <a:avLst>
              <a:gd fmla="val 66678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>
            <a:off x="9784973" y="3347085"/>
            <a:ext cx="335637" cy="419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600"/>
              <a:buFont typeface="Spline Sans"/>
              <a:buNone/>
            </a:pPr>
            <a:r>
              <a:rPr b="1" i="0" lang="en-US" sz="26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2600" u="none" cap="none" strike="noStrike"/>
          </a:p>
        </p:txBody>
      </p:sp>
      <p:sp>
        <p:nvSpPr>
          <p:cNvPr id="188" name="Google Shape;188;p8"/>
          <p:cNvSpPr/>
          <p:nvPr/>
        </p:nvSpPr>
        <p:spPr>
          <a:xfrm>
            <a:off x="10487739" y="3360182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Required Properties</a:t>
            </a:r>
            <a:endParaRPr b="0" i="0" sz="2200" u="none" cap="none" strike="noStrike"/>
          </a:p>
        </p:txBody>
      </p:sp>
      <p:sp>
        <p:nvSpPr>
          <p:cNvPr id="189" name="Google Shape;189;p8"/>
          <p:cNvSpPr/>
          <p:nvPr/>
        </p:nvSpPr>
        <p:spPr>
          <a:xfrm>
            <a:off x="10487739" y="3860840"/>
            <a:ext cx="3261598" cy="1611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Include the "compatible" string to match driver, "reg" for address, and any GPIO interrupt connections</a:t>
            </a:r>
            <a:endParaRPr b="0" i="0" sz="1950" u="none" cap="none" strike="noStrike"/>
          </a:p>
        </p:txBody>
      </p:sp>
      <p:sp>
        <p:nvSpPr>
          <p:cNvPr id="190" name="Google Shape;190;p8"/>
          <p:cNvSpPr/>
          <p:nvPr/>
        </p:nvSpPr>
        <p:spPr>
          <a:xfrm>
            <a:off x="881063" y="5755600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t/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/>
          <p:nvPr/>
        </p:nvSpPr>
        <p:spPr>
          <a:xfrm>
            <a:off x="834747" y="655915"/>
            <a:ext cx="4671298" cy="43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700"/>
              <a:buFont typeface="Spline Sans"/>
              <a:buNone/>
            </a:pPr>
            <a:r>
              <a:rPr b="1" i="0" lang="en-US" sz="27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Sample Demo: TMP102 Setup</a:t>
            </a:r>
            <a:endParaRPr b="0" i="0" sz="2700" u="none" cap="none" strike="noStrike"/>
          </a:p>
        </p:txBody>
      </p:sp>
      <p:sp>
        <p:nvSpPr>
          <p:cNvPr id="197" name="Google Shape;197;p9"/>
          <p:cNvSpPr/>
          <p:nvPr/>
        </p:nvSpPr>
        <p:spPr>
          <a:xfrm>
            <a:off x="834747" y="1458516"/>
            <a:ext cx="6291382" cy="310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 prepare the TMP102 demo:</a:t>
            </a:r>
            <a:endParaRPr b="0" i="0" sz="1800" u="none" cap="none" strike="noStrike"/>
          </a:p>
        </p:txBody>
      </p:sp>
      <p:sp>
        <p:nvSpPr>
          <p:cNvPr id="198" name="Google Shape;198;p9"/>
          <p:cNvSpPr/>
          <p:nvPr/>
        </p:nvSpPr>
        <p:spPr>
          <a:xfrm>
            <a:off x="834747" y="1907977"/>
            <a:ext cx="6291382" cy="310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Navigate to the sample directory: </a:t>
            </a:r>
            <a:r>
              <a:rPr b="1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samples/sensor/tmp112</a:t>
            </a:r>
            <a:endParaRPr b="0" i="0" sz="1800" u="none" cap="none" strike="noStrike"/>
          </a:p>
        </p:txBody>
      </p:sp>
      <p:sp>
        <p:nvSpPr>
          <p:cNvPr id="199" name="Google Shape;199;p9"/>
          <p:cNvSpPr/>
          <p:nvPr/>
        </p:nvSpPr>
        <p:spPr>
          <a:xfrm>
            <a:off x="834747" y="2272189"/>
            <a:ext cx="6291382" cy="310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20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Create an </a:t>
            </a:r>
            <a:r>
              <a:rPr b="1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app.overlay</a:t>
            </a: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file for your board</a:t>
            </a:r>
            <a:endParaRPr b="0" i="0" sz="1800" u="none" cap="none" strike="noStrike"/>
          </a:p>
        </p:txBody>
      </p:sp>
      <p:sp>
        <p:nvSpPr>
          <p:cNvPr id="200" name="Google Shape;200;p9"/>
          <p:cNvSpPr/>
          <p:nvPr/>
        </p:nvSpPr>
        <p:spPr>
          <a:xfrm>
            <a:off x="834747" y="2636401"/>
            <a:ext cx="6291382" cy="310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Calibri"/>
              <a:buAutoNum type="arabicPeriod" startAt="3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Update the arduino_i2c node from nrf52dk_nrf52832.dts</a:t>
            </a:r>
            <a:endParaRPr b="0" i="0" sz="1800" u="none" cap="none" strike="noStrike"/>
          </a:p>
        </p:txBody>
      </p:sp>
      <p:sp>
        <p:nvSpPr>
          <p:cNvPr id="201" name="Google Shape;201;p9"/>
          <p:cNvSpPr/>
          <p:nvPr/>
        </p:nvSpPr>
        <p:spPr>
          <a:xfrm>
            <a:off x="834747" y="3000613"/>
            <a:ext cx="6291382" cy="310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Calibri"/>
              <a:buAutoNum type="arabicPeriod" startAt="4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Add the TMP102 sensor node with appropriate address</a:t>
            </a:r>
            <a:endParaRPr b="0" i="0" sz="1800" u="none" cap="none" strike="noStrike"/>
          </a:p>
        </p:txBody>
      </p:sp>
      <p:sp>
        <p:nvSpPr>
          <p:cNvPr id="202" name="Google Shape;202;p9"/>
          <p:cNvSpPr/>
          <p:nvPr/>
        </p:nvSpPr>
        <p:spPr>
          <a:xfrm>
            <a:off x="834747" y="3450074"/>
            <a:ext cx="6291382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Barlow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Hint:</a:t>
            </a: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TMP102 is similar to TMP112 but uses a different I2C slave address. Check frdm_k64f.overlay for reference.</a:t>
            </a:r>
            <a:endParaRPr b="0" i="0" sz="1800" u="none" cap="none" strike="noStrike"/>
          </a:p>
        </p:txBody>
      </p:sp>
      <p:pic>
        <p:nvPicPr>
          <p:cNvPr descr="preencoded.png" id="203" name="Google Shape;2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891" y="1493401"/>
            <a:ext cx="6291382" cy="629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2025-07-02T16:03:53Z</dcterms:created>
</cp:coreProperties>
</file>